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2" r:id="rId4"/>
    <p:sldId id="259" r:id="rId5"/>
    <p:sldId id="258" r:id="rId6"/>
    <p:sldId id="261" r:id="rId7"/>
    <p:sldId id="260" r:id="rId8"/>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05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2">
        <a:schemeClr val="bg2"/>
      </p:bgRef>
    </p:bg>
    <p:spTree>
      <p:nvGrpSpPr>
        <p:cNvPr id="1" name=""/>
        <p:cNvGrpSpPr/>
        <p:nvPr/>
      </p:nvGrpSpPr>
      <p:grpSpPr>
        <a:xfrm>
          <a:off x="0" y="0"/>
          <a:ext cx="0" cy="0"/>
          <a:chOff x="0" y="0"/>
          <a:chExt cx="0" cy="0"/>
        </a:xfrm>
      </p:grpSpPr>
      <p:sp>
        <p:nvSpPr>
          <p:cNvPr id="9" name="Titolo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it-IT" smtClean="0"/>
              <a:t>Fare clic per modificare lo stile del titolo</a:t>
            </a:r>
            <a:endParaRPr kumimoji="0" lang="en-US"/>
          </a:p>
        </p:txBody>
      </p:sp>
      <p:sp>
        <p:nvSpPr>
          <p:cNvPr id="17" name="Sottotitolo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smtClean="0"/>
              <a:t>Fare clic per modificare lo stile del sottotitolo dello schema</a:t>
            </a:r>
            <a:endParaRPr kumimoji="0" lang="en-US"/>
          </a:p>
        </p:txBody>
      </p:sp>
      <p:sp>
        <p:nvSpPr>
          <p:cNvPr id="30" name="Segnaposto data 29"/>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19" name="Segnaposto piè di pagina 18"/>
          <p:cNvSpPr>
            <a:spLocks noGrp="1"/>
          </p:cNvSpPr>
          <p:nvPr>
            <p:ph type="ftr" sz="quarter" idx="11"/>
          </p:nvPr>
        </p:nvSpPr>
        <p:spPr/>
        <p:txBody>
          <a:bodyPr/>
          <a:lstStyle/>
          <a:p>
            <a:endParaRPr lang="it-IT" dirty="0"/>
          </a:p>
        </p:txBody>
      </p:sp>
      <p:sp>
        <p:nvSpPr>
          <p:cNvPr id="27" name="Segnaposto numero diapositiva 26"/>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lo stile del titolo</a:t>
            </a:r>
            <a:endParaRPr kumimoji="0" lang="en-US"/>
          </a:p>
        </p:txBody>
      </p:sp>
      <p:sp>
        <p:nvSpPr>
          <p:cNvPr id="3" name="Segnaposto testo verticale 2"/>
          <p:cNvSpPr>
            <a:spLocks noGrp="1"/>
          </p:cNvSpPr>
          <p:nvPr>
            <p:ph type="body" orient="vert" idx="1"/>
          </p:nvPr>
        </p:nvSpPr>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914401"/>
            <a:ext cx="2057400" cy="5211763"/>
          </a:xfrm>
        </p:spPr>
        <p:txBody>
          <a:bodyPr vert="eaVert"/>
          <a:lstStyle/>
          <a:p>
            <a:r>
              <a:rPr kumimoji="0" lang="it-IT" smtClean="0"/>
              <a:t>Fare clic per modificare lo stile del titolo</a:t>
            </a:r>
            <a:endParaRPr kumimoji="0" lang="en-US"/>
          </a:p>
        </p:txBody>
      </p:sp>
      <p:sp>
        <p:nvSpPr>
          <p:cNvPr id="3" name="Segnaposto testo verticale 2"/>
          <p:cNvSpPr>
            <a:spLocks noGrp="1"/>
          </p:cNvSpPr>
          <p:nvPr>
            <p:ph type="body" orient="vert" idx="1"/>
          </p:nvPr>
        </p:nvSpPr>
        <p:spPr>
          <a:xfrm>
            <a:off x="457200" y="914401"/>
            <a:ext cx="6019800" cy="5211763"/>
          </a:xfrm>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lo stile del titolo</a:t>
            </a:r>
            <a:endParaRPr kumimoji="0" lang="en-US"/>
          </a:p>
        </p:txBody>
      </p:sp>
      <p:sp>
        <p:nvSpPr>
          <p:cNvPr id="3" name="Segnaposto contenuto 2"/>
          <p:cNvSpPr>
            <a:spLocks noGrp="1"/>
          </p:cNvSpPr>
          <p:nvPr>
            <p:ph idx="1"/>
          </p:nvPr>
        </p:nvSpPr>
        <p:spPr/>
        <p:txBody>
          <a:body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2">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it-IT" smtClean="0"/>
              <a:t>Fare clic per modificare lo stile del titolo</a:t>
            </a:r>
            <a:endParaRPr kumimoji="0" lang="en-US"/>
          </a:p>
        </p:txBody>
      </p:sp>
      <p:sp>
        <p:nvSpPr>
          <p:cNvPr id="3" name="Segnaposto testo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smtClean="0"/>
              <a:t>Fare clic per modificare stili del testo dello schema</a:t>
            </a:r>
          </a:p>
        </p:txBody>
      </p:sp>
      <p:sp>
        <p:nvSpPr>
          <p:cNvPr id="4" name="Segnaposto data 3"/>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57200" y="704088"/>
            <a:ext cx="8229600" cy="1143000"/>
          </a:xfrm>
        </p:spPr>
        <p:txBody>
          <a:bodyPr/>
          <a:lstStyle/>
          <a:p>
            <a:r>
              <a:rPr kumimoji="0" lang="it-IT" smtClean="0"/>
              <a:t>Fare clic per modificare lo stile del titolo</a:t>
            </a:r>
            <a:endParaRPr kumimoji="0" lang="en-US"/>
          </a:p>
        </p:txBody>
      </p:sp>
      <p:sp>
        <p:nvSpPr>
          <p:cNvPr id="3" name="Segnaposto contenuto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contenuto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5" name="Segnaposto data 4"/>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704088"/>
            <a:ext cx="8229600" cy="1143000"/>
          </a:xfrm>
        </p:spPr>
        <p:txBody>
          <a:bodyPr tIns="45720" anchor="b"/>
          <a:lstStyle>
            <a:lvl1pPr>
              <a:defRPr/>
            </a:lvl1pPr>
          </a:lstStyle>
          <a:p>
            <a:r>
              <a:rPr kumimoji="0" lang="it-IT" smtClean="0"/>
              <a:t>Fare clic per modificare lo stile del titolo</a:t>
            </a:r>
            <a:endParaRPr kumimoji="0" lang="en-US"/>
          </a:p>
        </p:txBody>
      </p:sp>
      <p:sp>
        <p:nvSpPr>
          <p:cNvPr id="3" name="Segnaposto testo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4" name="Segnaposto testo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5" name="Segnaposto contenuto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6" name="Segnaposto contenuto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7" name="Segnaposto data 6"/>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8" name="Segnaposto piè di pagina 7"/>
          <p:cNvSpPr>
            <a:spLocks noGrp="1"/>
          </p:cNvSpPr>
          <p:nvPr>
            <p:ph type="ftr" sz="quarter" idx="11"/>
          </p:nvPr>
        </p:nvSpPr>
        <p:spPr/>
        <p:txBody>
          <a:bodyPr/>
          <a:lstStyle/>
          <a:p>
            <a:endParaRPr lang="it-IT" dirty="0"/>
          </a:p>
        </p:txBody>
      </p:sp>
      <p:sp>
        <p:nvSpPr>
          <p:cNvPr id="9" name="Segnaposto numero diapositiva 8"/>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it-IT" smtClean="0"/>
              <a:t>Fare clic per modificare lo stile del titolo</a:t>
            </a:r>
            <a:endParaRPr kumimoji="0" lang="en-US"/>
          </a:p>
        </p:txBody>
      </p:sp>
      <p:sp>
        <p:nvSpPr>
          <p:cNvPr id="3" name="Segnaposto data 2"/>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it-IT" smtClean="0"/>
              <a:t>Fare clic per modificare lo stile del titolo</a:t>
            </a:r>
            <a:endParaRPr kumimoji="0" lang="en-US"/>
          </a:p>
        </p:txBody>
      </p:sp>
      <p:sp>
        <p:nvSpPr>
          <p:cNvPr id="3" name="Segnaposto testo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it-IT" smtClean="0"/>
              <a:t>Fare clic per modificare stili del testo dello schema</a:t>
            </a:r>
          </a:p>
        </p:txBody>
      </p:sp>
      <p:sp>
        <p:nvSpPr>
          <p:cNvPr id="4" name="Segnaposto contenuto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5" name="Segnaposto data 4"/>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0F884869-A7FB-43EB-ADE1-9A9A97B3B89A}" type="slidenum">
              <a:rPr lang="it-IT" smtClean="0"/>
              <a:pPr/>
              <a:t>‹N›</a:t>
            </a:fld>
            <a:endParaRPr lang="it-IT"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9" name="Ritaglia e arrotonda singolo angolo rettangolo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Triangolo rettangolo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olo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it-IT" smtClean="0"/>
              <a:t>Fare clic per modificare lo stile del titolo</a:t>
            </a:r>
            <a:endParaRPr kumimoji="0" lang="en-US"/>
          </a:p>
        </p:txBody>
      </p:sp>
      <p:sp>
        <p:nvSpPr>
          <p:cNvPr id="4" name="Segnaposto testo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it-IT" smtClean="0"/>
              <a:t>Fare clic per modificare stili del testo dello schema</a:t>
            </a:r>
          </a:p>
        </p:txBody>
      </p:sp>
      <p:sp>
        <p:nvSpPr>
          <p:cNvPr id="5" name="Segnaposto data 4"/>
          <p:cNvSpPr>
            <a:spLocks noGrp="1"/>
          </p:cNvSpPr>
          <p:nvPr>
            <p:ph type="dt" sz="half" idx="10"/>
          </p:nvPr>
        </p:nvSpPr>
        <p:spPr/>
        <p:txBody>
          <a:bodyPr/>
          <a:lstStyle/>
          <a:p>
            <a:fld id="{6B377649-AADD-4FAB-8778-EDE12ED57437}" type="datetimeFigureOut">
              <a:rPr lang="it-IT" smtClean="0"/>
              <a:pPr/>
              <a:t>21/05/2015</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a:xfrm>
            <a:off x="8077200" y="6356350"/>
            <a:ext cx="609600" cy="365125"/>
          </a:xfrm>
        </p:spPr>
        <p:txBody>
          <a:bodyPr/>
          <a:lstStyle/>
          <a:p>
            <a:fld id="{0F884869-A7FB-43EB-ADE1-9A9A97B3B89A}" type="slidenum">
              <a:rPr lang="it-IT" smtClean="0"/>
              <a:pPr/>
              <a:t>‹N›</a:t>
            </a:fld>
            <a:endParaRPr lang="it-IT" dirty="0"/>
          </a:p>
        </p:txBody>
      </p:sp>
      <p:sp>
        <p:nvSpPr>
          <p:cNvPr id="3" name="Segnaposto immagine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it-IT" dirty="0" smtClean="0"/>
              <a:t>Fare clic sull'icona per inserire un'immagine</a:t>
            </a:r>
            <a:endParaRPr kumimoji="0" lang="en-US" dirty="0"/>
          </a:p>
        </p:txBody>
      </p:sp>
      <p:sp>
        <p:nvSpPr>
          <p:cNvPr id="10" name="Figura a mano libera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igura a mano libera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igura a mano libera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igura a mano libera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Segnaposto titolo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it-IT" smtClean="0"/>
              <a:t>Fare clic per modificare lo stile del titolo</a:t>
            </a:r>
            <a:endParaRPr kumimoji="0" lang="en-US"/>
          </a:p>
        </p:txBody>
      </p:sp>
      <p:sp>
        <p:nvSpPr>
          <p:cNvPr id="30" name="Segnaposto testo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it-IT" smtClean="0"/>
              <a:t>Fare clic per modificare stili del testo dello schema</a:t>
            </a:r>
          </a:p>
          <a:p>
            <a:pPr lvl="1" eaLnBrk="1" latinLnBrk="0" hangingPunct="1"/>
            <a:r>
              <a:rPr kumimoji="0" lang="it-IT" smtClean="0"/>
              <a:t>Secondo livello</a:t>
            </a:r>
          </a:p>
          <a:p>
            <a:pPr lvl="2" eaLnBrk="1" latinLnBrk="0" hangingPunct="1"/>
            <a:r>
              <a:rPr kumimoji="0" lang="it-IT" smtClean="0"/>
              <a:t>Terzo livello</a:t>
            </a:r>
          </a:p>
          <a:p>
            <a:pPr lvl="3" eaLnBrk="1" latinLnBrk="0" hangingPunct="1"/>
            <a:r>
              <a:rPr kumimoji="0" lang="it-IT" smtClean="0"/>
              <a:t>Quarto livello</a:t>
            </a:r>
          </a:p>
          <a:p>
            <a:pPr lvl="4" eaLnBrk="1" latinLnBrk="0" hangingPunct="1"/>
            <a:r>
              <a:rPr kumimoji="0" lang="it-IT" smtClean="0"/>
              <a:t>Quinto livello</a:t>
            </a:r>
            <a:endParaRPr kumimoji="0" lang="en-US"/>
          </a:p>
        </p:txBody>
      </p:sp>
      <p:sp>
        <p:nvSpPr>
          <p:cNvPr id="10" name="Segnaposto data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B377649-AADD-4FAB-8778-EDE12ED57437}" type="datetimeFigureOut">
              <a:rPr lang="it-IT" smtClean="0"/>
              <a:pPr/>
              <a:t>21/05/2015</a:t>
            </a:fld>
            <a:endParaRPr lang="it-IT" dirty="0"/>
          </a:p>
        </p:txBody>
      </p:sp>
      <p:sp>
        <p:nvSpPr>
          <p:cNvPr id="22" name="Segnaposto piè di pagina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it-IT" dirty="0"/>
          </a:p>
        </p:txBody>
      </p:sp>
      <p:sp>
        <p:nvSpPr>
          <p:cNvPr id="18" name="Segnaposto numero diapositiva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F884869-A7FB-43EB-ADE1-9A9A97B3B89A}" type="slidenum">
              <a:rPr lang="it-IT" smtClean="0"/>
              <a:pPr/>
              <a:t>‹N›</a:t>
            </a:fld>
            <a:endParaRPr lang="it-IT" dirty="0"/>
          </a:p>
        </p:txBody>
      </p:sp>
      <p:grpSp>
        <p:nvGrpSpPr>
          <p:cNvPr id="2" name="Gruppo 1"/>
          <p:cNvGrpSpPr/>
          <p:nvPr/>
        </p:nvGrpSpPr>
        <p:grpSpPr>
          <a:xfrm>
            <a:off x="-19017" y="202408"/>
            <a:ext cx="9180548" cy="649224"/>
            <a:chOff x="-19045" y="216550"/>
            <a:chExt cx="9180548" cy="649224"/>
          </a:xfrm>
        </p:grpSpPr>
        <p:sp>
          <p:nvSpPr>
            <p:cNvPr id="12" name="Figura a mano libera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igura a mano libera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51520" y="620688"/>
            <a:ext cx="8640960" cy="18288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it-IT"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itchFamily="82" charset="0"/>
              </a:rPr>
              <a:t>Nascita e sviluppo di </a:t>
            </a:r>
            <a:br>
              <a:rPr lang="it-IT"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itchFamily="82" charset="0"/>
              </a:rPr>
            </a:br>
            <a:r>
              <a:rPr lang="it-IT"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itchFamily="82" charset="0"/>
              </a:rPr>
              <a:t>Venezia</a:t>
            </a:r>
            <a:endParaRPr lang="it-IT"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itchFamily="82" charset="0"/>
            </a:endParaRPr>
          </a:p>
        </p:txBody>
      </p:sp>
      <p:sp>
        <p:nvSpPr>
          <p:cNvPr id="5" name="Sottotitolo 4"/>
          <p:cNvSpPr>
            <a:spLocks noGrp="1"/>
          </p:cNvSpPr>
          <p:nvPr>
            <p:ph type="subTitle" idx="1"/>
          </p:nvPr>
        </p:nvSpPr>
        <p:spPr/>
        <p:txBody>
          <a:bodyPr/>
          <a:lstStyle/>
          <a:p>
            <a:endParaRPr lang="it-IT" dirty="0"/>
          </a:p>
        </p:txBody>
      </p:sp>
      <p:pic>
        <p:nvPicPr>
          <p:cNvPr id="6" name="Immagine 5" descr="Arazzo-Veneto-Venezia-Mappa-Antica-della-citt-lagunare-Venice-Venise-Venedig_13723.JPG"/>
          <p:cNvPicPr>
            <a:picLocks noChangeAspect="1"/>
          </p:cNvPicPr>
          <p:nvPr/>
        </p:nvPicPr>
        <p:blipFill>
          <a:blip r:embed="rId2" cstate="print"/>
          <a:stretch>
            <a:fillRect/>
          </a:stretch>
        </p:blipFill>
        <p:spPr>
          <a:xfrm>
            <a:off x="0" y="2787626"/>
            <a:ext cx="9144000" cy="4070374"/>
          </a:xfrm>
          <a:prstGeom prst="rect">
            <a:avLst/>
          </a:prstGeom>
        </p:spPr>
      </p:pic>
    </p:spTree>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1.jpg"/>
          <p:cNvPicPr>
            <a:picLocks noChangeAspect="1"/>
          </p:cNvPicPr>
          <p:nvPr/>
        </p:nvPicPr>
        <p:blipFill>
          <a:blip r:embed="rId2" cstate="print"/>
          <a:stretch>
            <a:fillRect/>
          </a:stretch>
        </p:blipFill>
        <p:spPr>
          <a:xfrm>
            <a:off x="0" y="0"/>
            <a:ext cx="7463883" cy="6690511"/>
          </a:xfrm>
          <a:prstGeom prst="rect">
            <a:avLst/>
          </a:prstGeom>
        </p:spPr>
      </p:pic>
      <p:sp>
        <p:nvSpPr>
          <p:cNvPr id="2" name="CasellaDiTesto 1"/>
          <p:cNvSpPr txBox="1"/>
          <p:nvPr/>
        </p:nvSpPr>
        <p:spPr>
          <a:xfrm>
            <a:off x="0" y="3718679"/>
            <a:ext cx="5112568" cy="3139321"/>
          </a:xfrm>
          <a:prstGeom prst="rect">
            <a:avLst/>
          </a:prstGeom>
          <a:noFill/>
        </p:spPr>
        <p:txBody>
          <a:bodyPr wrap="square" rtlCol="0">
            <a:spAutoFit/>
          </a:bodyPr>
          <a:lstStyle/>
          <a:p>
            <a:r>
              <a:rPr lang="it-IT" b="1" dirty="0">
                <a:latin typeface="Algerian" pitchFamily="82" charset="0"/>
              </a:rPr>
              <a:t>Le </a:t>
            </a:r>
            <a:r>
              <a:rPr lang="it-IT" b="1" dirty="0" smtClean="0">
                <a:latin typeface="Algerian" pitchFamily="82" charset="0"/>
              </a:rPr>
              <a:t>invasioni e la nascita</a:t>
            </a:r>
            <a:endParaRPr lang="it-IT" b="1" dirty="0">
              <a:latin typeface="Algerian" pitchFamily="82" charset="0"/>
            </a:endParaRPr>
          </a:p>
          <a:p>
            <a:r>
              <a:rPr lang="it-IT" dirty="0" smtClean="0"/>
              <a:t>      Nel</a:t>
            </a:r>
            <a:r>
              <a:rPr lang="it-IT" dirty="0"/>
              <a:t> </a:t>
            </a:r>
            <a:r>
              <a:rPr lang="it-IT" dirty="0" smtClean="0"/>
              <a:t>452</a:t>
            </a:r>
            <a:r>
              <a:rPr lang="it-IT" dirty="0"/>
              <a:t> gli </a:t>
            </a:r>
            <a:r>
              <a:rPr lang="it-IT" dirty="0" smtClean="0"/>
              <a:t>         Unni</a:t>
            </a:r>
            <a:r>
              <a:rPr lang="it-IT" dirty="0"/>
              <a:t> di </a:t>
            </a:r>
            <a:r>
              <a:rPr lang="it-IT" dirty="0" smtClean="0"/>
              <a:t>Attila    conquistarono</a:t>
            </a:r>
            <a:r>
              <a:rPr lang="it-IT" dirty="0"/>
              <a:t> </a:t>
            </a:r>
            <a:r>
              <a:rPr lang="it-IT" dirty="0" smtClean="0"/>
              <a:t>Aquileia. </a:t>
            </a:r>
            <a:r>
              <a:rPr lang="it-IT" dirty="0"/>
              <a:t>In queste </a:t>
            </a:r>
            <a:endParaRPr lang="it-IT" dirty="0" smtClean="0"/>
          </a:p>
          <a:p>
            <a:r>
              <a:rPr lang="it-IT" dirty="0" smtClean="0"/>
              <a:t>occasioni </a:t>
            </a:r>
            <a:r>
              <a:rPr lang="it-IT" dirty="0"/>
              <a:t>è probabile che le popolazioni dei territori </a:t>
            </a:r>
            <a:r>
              <a:rPr lang="it-IT" dirty="0" smtClean="0"/>
              <a:t>saccheggiati</a:t>
            </a:r>
            <a:r>
              <a:rPr lang="it-IT" dirty="0"/>
              <a:t> si siano rifugiate temporaneamente nella zona lagunare. Nelle aree lagunari sorgevano all'epoca solo piccoli insediamenti, che si sostentavano con la pesca e lo sfruttamento delle saline</a:t>
            </a:r>
            <a:r>
              <a:rPr lang="it-IT" dirty="0" smtClean="0"/>
              <a:t>. Politicamente questa città era un possedimento dell’impero di Costantinopoli.</a:t>
            </a:r>
            <a:endParaRPr lang="it-IT" dirty="0"/>
          </a:p>
        </p:txBody>
      </p:sp>
      <p:sp>
        <p:nvSpPr>
          <p:cNvPr id="6" name="CasellaDiTesto 5"/>
          <p:cNvSpPr txBox="1"/>
          <p:nvPr/>
        </p:nvSpPr>
        <p:spPr>
          <a:xfrm>
            <a:off x="6516216" y="0"/>
            <a:ext cx="2627784" cy="6740307"/>
          </a:xfrm>
          <a:prstGeom prst="rect">
            <a:avLst/>
          </a:prstGeom>
          <a:noFill/>
        </p:spPr>
        <p:txBody>
          <a:bodyPr wrap="square" rtlCol="0">
            <a:spAutoFit/>
          </a:bodyPr>
          <a:lstStyle/>
          <a:p>
            <a:r>
              <a:rPr lang="it-IT" sz="1600" dirty="0" smtClean="0"/>
              <a:t>         Dopo </a:t>
            </a:r>
            <a:r>
              <a:rPr lang="it-IT" sz="1600" dirty="0"/>
              <a:t>sessant'anni di dominio </a:t>
            </a:r>
            <a:r>
              <a:rPr lang="it-IT" sz="1600" dirty="0" smtClean="0"/>
              <a:t>goto</a:t>
            </a:r>
            <a:r>
              <a:rPr lang="it-IT" sz="1600" dirty="0"/>
              <a:t> </a:t>
            </a:r>
            <a:r>
              <a:rPr lang="it-IT" sz="1600" dirty="0" smtClean="0"/>
              <a:t>nel</a:t>
            </a:r>
            <a:r>
              <a:rPr lang="it-IT" sz="1600" dirty="0"/>
              <a:t> </a:t>
            </a:r>
            <a:r>
              <a:rPr lang="it-IT" sz="1600" dirty="0" smtClean="0"/>
              <a:t>568 i     longobardi, </a:t>
            </a:r>
            <a:r>
              <a:rPr lang="it-IT" sz="1600" dirty="0"/>
              <a:t>si impadronirono </a:t>
            </a:r>
            <a:r>
              <a:rPr lang="it-IT" sz="1600" dirty="0" smtClean="0"/>
              <a:t>di Forum Lulii e </a:t>
            </a:r>
            <a:r>
              <a:rPr lang="it-IT" sz="1600" dirty="0"/>
              <a:t>delle zone interne, </a:t>
            </a:r>
            <a:r>
              <a:rPr lang="it-IT" sz="1600" dirty="0" smtClean="0"/>
              <a:t>lasciando ai bizantini Oderzo,Padova, </a:t>
            </a:r>
          </a:p>
          <a:p>
            <a:r>
              <a:rPr lang="it-IT" sz="1600" dirty="0" smtClean="0"/>
              <a:t>Monselice e a </a:t>
            </a:r>
            <a:r>
              <a:rPr lang="it-IT" sz="1600" dirty="0"/>
              <a:t>V</a:t>
            </a:r>
            <a:r>
              <a:rPr lang="it-IT" sz="1600" dirty="0" smtClean="0"/>
              <a:t>enezia: </a:t>
            </a:r>
            <a:r>
              <a:rPr lang="it-IT" sz="1600" dirty="0"/>
              <a:t>l'invasione </a:t>
            </a:r>
            <a:r>
              <a:rPr lang="it-IT" sz="1600" dirty="0" smtClean="0"/>
              <a:t>fu frutto </a:t>
            </a:r>
            <a:r>
              <a:rPr lang="it-IT" sz="1600" dirty="0"/>
              <a:t>di un accordo, attraverso il quale </a:t>
            </a:r>
            <a:r>
              <a:rPr lang="it-IT" sz="1600" dirty="0" smtClean="0"/>
              <a:t>Venezia </a:t>
            </a:r>
            <a:r>
              <a:rPr lang="it-IT" sz="1600" i="1" dirty="0" smtClean="0"/>
              <a:t> </a:t>
            </a:r>
            <a:r>
              <a:rPr lang="it-IT" sz="1600" dirty="0" smtClean="0"/>
              <a:t>marittima, </a:t>
            </a:r>
            <a:r>
              <a:rPr lang="it-IT" sz="1600" dirty="0"/>
              <a:t>sottoposta </a:t>
            </a:r>
            <a:r>
              <a:rPr lang="it-IT" sz="1600" dirty="0" smtClean="0"/>
              <a:t>all‘esarcato di </a:t>
            </a:r>
            <a:r>
              <a:rPr lang="it-IT" sz="1600" dirty="0"/>
              <a:t>R</a:t>
            </a:r>
            <a:r>
              <a:rPr lang="it-IT" sz="1600" dirty="0" smtClean="0"/>
              <a:t>avenna, </a:t>
            </a:r>
            <a:r>
              <a:rPr lang="it-IT" sz="1600" dirty="0"/>
              <a:t>veniva ormai separata dalla </a:t>
            </a:r>
            <a:r>
              <a:rPr lang="it-IT" sz="1600" dirty="0" smtClean="0"/>
              <a:t>Venezia</a:t>
            </a:r>
            <a:r>
              <a:rPr lang="it-IT" sz="1600" dirty="0"/>
              <a:t> </a:t>
            </a:r>
            <a:r>
              <a:rPr lang="it-IT" sz="1600" dirty="0" smtClean="0"/>
              <a:t>interna la quale diventerà la nuova </a:t>
            </a:r>
            <a:r>
              <a:rPr lang="it-IT" sz="1600" dirty="0"/>
              <a:t>A</a:t>
            </a:r>
            <a:r>
              <a:rPr lang="it-IT" sz="1600" dirty="0" smtClean="0"/>
              <a:t>ustria Longobarda.</a:t>
            </a:r>
            <a:r>
              <a:rPr lang="it-IT" sz="1600" dirty="0"/>
              <a:t> Nel </a:t>
            </a:r>
            <a:r>
              <a:rPr lang="it-IT" sz="1600" dirty="0" smtClean="0"/>
              <a:t>VII secolo</a:t>
            </a:r>
            <a:r>
              <a:rPr lang="it-IT" sz="1600" dirty="0"/>
              <a:t> il dominio longobardo si espanse fino alla </a:t>
            </a:r>
            <a:r>
              <a:rPr lang="it-IT" sz="1600" dirty="0" smtClean="0"/>
              <a:t>via Annia: </a:t>
            </a:r>
            <a:r>
              <a:rPr lang="it-IT" sz="1600" dirty="0"/>
              <a:t>nel </a:t>
            </a:r>
            <a:r>
              <a:rPr lang="it-IT" sz="1600" dirty="0" smtClean="0"/>
              <a:t>639</a:t>
            </a:r>
            <a:r>
              <a:rPr lang="it-IT" sz="1600" dirty="0"/>
              <a:t> fu conquistata </a:t>
            </a:r>
            <a:r>
              <a:rPr lang="it-IT" sz="1600" dirty="0" smtClean="0"/>
              <a:t>Oderzo e </a:t>
            </a:r>
            <a:r>
              <a:rPr lang="it-IT" sz="1600" dirty="0"/>
              <a:t>i Bizantini spostarono gli </a:t>
            </a:r>
            <a:endParaRPr lang="it-IT" sz="1600" dirty="0" smtClean="0"/>
          </a:p>
          <a:p>
            <a:r>
              <a:rPr lang="it-IT" sz="1600" dirty="0" smtClean="0"/>
              <a:t>organi </a:t>
            </a:r>
            <a:r>
              <a:rPr lang="it-IT" sz="1600" dirty="0"/>
              <a:t>amministrativi </a:t>
            </a:r>
            <a:r>
              <a:rPr lang="it-IT" sz="1600" dirty="0" smtClean="0"/>
              <a:t>               sul l'isola di</a:t>
            </a:r>
            <a:r>
              <a:rPr lang="it-IT" sz="1600" dirty="0"/>
              <a:t> </a:t>
            </a:r>
            <a:r>
              <a:rPr lang="it-IT" sz="1600" dirty="0" smtClean="0"/>
              <a:t>Melidissa.</a:t>
            </a:r>
          </a:p>
          <a:p>
            <a:r>
              <a:rPr lang="it-IT" sz="1600" dirty="0" smtClean="0"/>
              <a:t>Venne poi creata con il       	tempo da questi    	fuggitivi</a:t>
            </a:r>
            <a:endParaRPr lang="it-IT" sz="1600" dirty="0"/>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amond(in)">
                                      <p:cBhvr>
                                        <p:cTn id="7" dur="2000"/>
                                        <p:tgtEl>
                                          <p:spTgt spid="2">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amond(in)">
                                      <p:cBhvr>
                                        <p:cTn id="10" dur="2000"/>
                                        <p:tgtEl>
                                          <p:spTgt spid="2">
                                            <p:txEl>
                                              <p:pRg st="1" end="1"/>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amond(in)">
                                      <p:cBhvr>
                                        <p:cTn id="13" dur="2000"/>
                                        <p:tgtEl>
                                          <p:spTgt spid="2">
                                            <p:txEl>
                                              <p:pRg st="2" end="2"/>
                                            </p:txEl>
                                          </p:spTgt>
                                        </p:tgtEl>
                                      </p:cBhvr>
                                    </p:animEffect>
                                  </p:childTnLst>
                                </p:cTn>
                              </p:par>
                            </p:childTnLst>
                          </p:cTn>
                        </p:par>
                        <p:par>
                          <p:cTn id="14" fill="hold">
                            <p:stCondLst>
                              <p:cond delay="2000"/>
                            </p:stCondLst>
                            <p:childTnLst>
                              <p:par>
                                <p:cTn id="15" presetID="5" presetClass="entr" presetSubtype="10" fill="hold"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checkerboard(across)">
                                      <p:cBhvr>
                                        <p:cTn id="17" dur="500"/>
                                        <p:tgtEl>
                                          <p:spTgt spid="6">
                                            <p:txEl>
                                              <p:pRg st="0" end="0"/>
                                            </p:txEl>
                                          </p:spTgt>
                                        </p:tgtEl>
                                      </p:cBhvr>
                                    </p:animEffect>
                                  </p:childTnLst>
                                </p:cTn>
                              </p:par>
                            </p:childTnLst>
                          </p:cTn>
                        </p:par>
                        <p:par>
                          <p:cTn id="18" fill="hold">
                            <p:stCondLst>
                              <p:cond delay="2500"/>
                            </p:stCondLst>
                            <p:childTnLst>
                              <p:par>
                                <p:cTn id="19" presetID="5" presetClass="entr" presetSubtype="10" fill="hold" nodeType="after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checkerboard(across)">
                                      <p:cBhvr>
                                        <p:cTn id="21" dur="500"/>
                                        <p:tgtEl>
                                          <p:spTgt spid="6">
                                            <p:txEl>
                                              <p:pRg st="1" end="1"/>
                                            </p:txEl>
                                          </p:spTgt>
                                        </p:tgtEl>
                                      </p:cBhvr>
                                    </p:animEffect>
                                  </p:childTnLst>
                                </p:cTn>
                              </p:par>
                            </p:childTnLst>
                          </p:cTn>
                        </p:par>
                        <p:par>
                          <p:cTn id="22" fill="hold">
                            <p:stCondLst>
                              <p:cond delay="3000"/>
                            </p:stCondLst>
                            <p:childTnLst>
                              <p:par>
                                <p:cTn id="23" presetID="5" presetClass="entr" presetSubtype="10" fill="hold"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checkerboard(across)">
                                      <p:cBhvr>
                                        <p:cTn id="25" dur="500"/>
                                        <p:tgtEl>
                                          <p:spTgt spid="6">
                                            <p:txEl>
                                              <p:pRg st="2" end="2"/>
                                            </p:txEl>
                                          </p:spTgt>
                                        </p:tgtEl>
                                      </p:cBhvr>
                                    </p:animEffect>
                                  </p:childTnLst>
                                </p:cTn>
                              </p:par>
                            </p:childTnLst>
                          </p:cTn>
                        </p:par>
                        <p:par>
                          <p:cTn id="26" fill="hold">
                            <p:stCondLst>
                              <p:cond delay="3500"/>
                            </p:stCondLst>
                            <p:childTnLst>
                              <p:par>
                                <p:cTn id="27" presetID="5" presetClass="entr" presetSubtype="10" fill="hold"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checkerboard(across)">
                                      <p:cBhvr>
                                        <p:cTn id="29" dur="500"/>
                                        <p:tgtEl>
                                          <p:spTgt spid="6">
                                            <p:txEl>
                                              <p:pRg st="3" end="3"/>
                                            </p:txEl>
                                          </p:spTgt>
                                        </p:tgtEl>
                                      </p:cBhvr>
                                    </p:animEffect>
                                  </p:childTnLst>
                                </p:cTn>
                              </p:par>
                            </p:childTnLst>
                          </p:cTn>
                        </p:par>
                        <p:par>
                          <p:cTn id="30" fill="hold">
                            <p:stCondLst>
                              <p:cond delay="4000"/>
                            </p:stCondLst>
                            <p:childTnLst>
                              <p:par>
                                <p:cTn id="31" presetID="8" presetClass="entr" presetSubtype="16"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amond(in)">
                                      <p:cBhvr>
                                        <p:cTn id="3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png"/>
          <p:cNvPicPr>
            <a:picLocks noChangeAspect="1"/>
          </p:cNvPicPr>
          <p:nvPr/>
        </p:nvPicPr>
        <p:blipFill>
          <a:blip r:embed="rId2" cstate="print"/>
          <a:stretch>
            <a:fillRect/>
          </a:stretch>
        </p:blipFill>
        <p:spPr>
          <a:xfrm>
            <a:off x="0" y="695821"/>
            <a:ext cx="9144000" cy="6162179"/>
          </a:xfrm>
          <a:prstGeom prst="rect">
            <a:avLst/>
          </a:prstGeom>
        </p:spPr>
      </p:pic>
      <p:sp>
        <p:nvSpPr>
          <p:cNvPr id="3" name="CasellaDiTesto 2"/>
          <p:cNvSpPr txBox="1"/>
          <p:nvPr/>
        </p:nvSpPr>
        <p:spPr>
          <a:xfrm>
            <a:off x="1547664" y="0"/>
            <a:ext cx="6264696" cy="707886"/>
          </a:xfrm>
          <a:prstGeom prst="rect">
            <a:avLst/>
          </a:prstGeom>
          <a:noFill/>
        </p:spPr>
        <p:txBody>
          <a:bodyPr wrap="square" rtlCol="0">
            <a:spAutoFit/>
          </a:bodyPr>
          <a:lstStyle/>
          <a:p>
            <a:r>
              <a:rPr lang="it-IT" sz="4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Composizione della città</a:t>
            </a:r>
            <a:endParaRPr lang="it-IT" sz="4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venezia.jpg"/>
          <p:cNvPicPr>
            <a:picLocks noChangeAspect="1"/>
          </p:cNvPicPr>
          <p:nvPr/>
        </p:nvPicPr>
        <p:blipFill>
          <a:blip r:embed="rId2" cstate="print"/>
          <a:stretch>
            <a:fillRect/>
          </a:stretch>
        </p:blipFill>
        <p:spPr>
          <a:xfrm>
            <a:off x="5699025" y="2348880"/>
            <a:ext cx="3444975" cy="2060847"/>
          </a:xfrm>
          <a:prstGeom prst="rect">
            <a:avLst/>
          </a:prstGeom>
        </p:spPr>
      </p:pic>
      <p:sp>
        <p:nvSpPr>
          <p:cNvPr id="2" name="Rettangolo 1"/>
          <p:cNvSpPr/>
          <p:nvPr/>
        </p:nvSpPr>
        <p:spPr>
          <a:xfrm>
            <a:off x="0" y="620688"/>
            <a:ext cx="5652120" cy="6247864"/>
          </a:xfrm>
          <a:prstGeom prst="rect">
            <a:avLst/>
          </a:prstGeom>
        </p:spPr>
        <p:txBody>
          <a:bodyPr wrap="square">
            <a:spAutoFit/>
          </a:bodyPr>
          <a:lstStyle/>
          <a:p>
            <a:r>
              <a:rPr lang="it-IT" sz="1600" dirty="0" smtClean="0"/>
              <a:t>I primi abitanti della città di Venezia avevano già sviluppato diverse attività sul mare. Molti di loro vivevano ancora della pesca e del commercio del sale, altri erano carpentieri, ma i più facoltosi spingevano già i loro traffici al di fuori della laguna.</a:t>
            </a:r>
          </a:p>
          <a:p>
            <a:r>
              <a:rPr lang="it-IT" sz="1600" dirty="0" smtClean="0"/>
              <a:t>Nel 775 vi venne creata la sede vescovile di Olivolo. Durante il governo di Angelo Participazio la sede ducale venne quindi trasferita da Malamocco. Furono costruiti il monastero di San Zaccaria, un primo palazzo ducale e la prima basilica di San Marco.</a:t>
            </a:r>
          </a:p>
          <a:p>
            <a:r>
              <a:rPr lang="it-IT" sz="1600" dirty="0" smtClean="0"/>
              <a:t>Nell'828 i Veneziani trasferirono il corpo dell'Evangelista Marco nella cappella del Palazzo ducale, già sorto nelle isole Realtine in prossimità di quella che sarà la futura Piazza San Marco. Secondo la leggenda, due mercanti capitarono in Alessandria d'Egitto nel momento in cui il Califfo faceva saccheggiare la chiesa cristiana dove era conservato il corpo di San Marco. Temendo che il sacro corpo venisse profanato, i due mercanti lo trafugarono, trasportandolo sulla loro nave, in un cassone di legno ricoperto di maiale. I veneziani gli diedero poi onorata sepoltura nella prima basilica di San Marco e lo elessero loro patrono. Questo evento accrebbe il prestigio di Venezia, non solo come capitale, ma come sede religiosa. Nell'897 il doge Pietro Tribuno eresse una difesa che circondò tutta Venezia. I materiali da costruzione per queste edificazioni, furono tratti dalle rovine delle antiche città romane più prossime alla costa.</a:t>
            </a:r>
            <a:endParaRPr lang="it-IT" sz="1600" dirty="0"/>
          </a:p>
        </p:txBody>
      </p:sp>
      <p:sp>
        <p:nvSpPr>
          <p:cNvPr id="3" name="CasellaDiTesto 2"/>
          <p:cNvSpPr txBox="1"/>
          <p:nvPr/>
        </p:nvSpPr>
        <p:spPr>
          <a:xfrm>
            <a:off x="467544" y="0"/>
            <a:ext cx="8172400" cy="769441"/>
          </a:xfrm>
          <a:prstGeom prst="rect">
            <a:avLst/>
          </a:prstGeom>
          <a:noFill/>
        </p:spPr>
        <p:txBody>
          <a:bodyPr wrap="square" rtlCol="0">
            <a:spAutoFit/>
          </a:bodyPr>
          <a:lstStyle/>
          <a:p>
            <a:r>
              <a:rPr lang="it-IT" sz="4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Nascita-Prestigio di Venezia</a:t>
            </a:r>
            <a:endParaRPr lang="it-IT" sz="4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strips(downLeft)">
                                      <p:cBhvr>
                                        <p:cTn id="11" dur="500"/>
                                        <p:tgtEl>
                                          <p:spTgt spid="2">
                                            <p:txEl>
                                              <p:pRg st="0" end="0"/>
                                            </p:txEl>
                                          </p:spTgt>
                                        </p:tgtEl>
                                      </p:cBhvr>
                                    </p:animEffect>
                                  </p:childTnLst>
                                </p:cTn>
                              </p:par>
                              <p:par>
                                <p:cTn id="12" presetID="18" presetClass="entr" presetSubtype="12" fill="hold"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strips(downLeft)">
                                      <p:cBhvr>
                                        <p:cTn id="14" dur="500"/>
                                        <p:tgtEl>
                                          <p:spTgt spid="2">
                                            <p:txEl>
                                              <p:pRg st="1" end="1"/>
                                            </p:txEl>
                                          </p:spTgt>
                                        </p:tgtEl>
                                      </p:cBhvr>
                                    </p:animEffect>
                                  </p:childTnLst>
                                </p:cTn>
                              </p:par>
                              <p:par>
                                <p:cTn id="15" presetID="18" presetClass="entr" presetSubtype="12"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strips(downLeft)">
                                      <p:cBhvr>
                                        <p:cTn id="17" dur="500"/>
                                        <p:tgtEl>
                                          <p:spTgt spid="2">
                                            <p:txEl>
                                              <p:pRg st="2" end="2"/>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heckerboard(across)">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751512" y="3010793"/>
            <a:ext cx="4392488" cy="3847207"/>
          </a:xfrm>
          <a:prstGeom prst="rect">
            <a:avLst/>
          </a:prstGeom>
        </p:spPr>
        <p:txBody>
          <a:bodyPr wrap="square">
            <a:spAutoFit/>
          </a:bodyPr>
          <a:lstStyle/>
          <a:p>
            <a:endParaRPr lang="it-IT" dirty="0" smtClean="0"/>
          </a:p>
          <a:p>
            <a:endParaRPr lang="it-IT" dirty="0" smtClean="0"/>
          </a:p>
          <a:p>
            <a:r>
              <a:rPr lang="it-IT" sz="1600" dirty="0" smtClean="0"/>
              <a:t>Venezia con il passare del tempo rivaleggiava </a:t>
            </a:r>
            <a:r>
              <a:rPr lang="it-IT" sz="1600" dirty="0"/>
              <a:t>con </a:t>
            </a:r>
            <a:r>
              <a:rPr lang="it-IT" sz="1600" dirty="0" smtClean="0"/>
              <a:t>Genova</a:t>
            </a:r>
            <a:r>
              <a:rPr lang="it-IT" sz="1600" dirty="0"/>
              <a:t> e il suo predominio sull'Adriatico era tale che i veneziani lo indicavano con il nome di "Golfo di Venezia", il Doge, in seguito ad una spedizione diplomatica e militare lungo la costa dalmata, nell'anno 1000 riceve dall'Imperatore Romano d'Oriente il titolo di </a:t>
            </a:r>
            <a:r>
              <a:rPr lang="it-IT" sz="1600" dirty="0" smtClean="0"/>
              <a:t>Doge </a:t>
            </a:r>
            <a:r>
              <a:rPr lang="it-IT" sz="1600" dirty="0"/>
              <a:t>Dalmatiae; le repubbliche marinare di Ancona e di Ragusa (Dalmazia) solo con una stretta alleanza reciproca riuscirono a rimanere indipendenti e a continuare i loro traffici con l'Oriente, altrimenti dominio esclusivo dei navigatori veneziani</a:t>
            </a:r>
            <a:r>
              <a:rPr lang="it-IT" sz="1600" dirty="0" smtClean="0"/>
              <a:t>.</a:t>
            </a:r>
            <a:endParaRPr lang="it-IT" sz="1600" dirty="0"/>
          </a:p>
        </p:txBody>
      </p:sp>
      <p:sp>
        <p:nvSpPr>
          <p:cNvPr id="3" name="Rettangolo 2"/>
          <p:cNvSpPr/>
          <p:nvPr/>
        </p:nvSpPr>
        <p:spPr>
          <a:xfrm>
            <a:off x="4572000" y="1052736"/>
            <a:ext cx="4572000" cy="2585323"/>
          </a:xfrm>
          <a:prstGeom prst="rect">
            <a:avLst/>
          </a:prstGeom>
        </p:spPr>
        <p:txBody>
          <a:bodyPr>
            <a:spAutoFit/>
          </a:bodyPr>
          <a:lstStyle/>
          <a:p>
            <a:r>
              <a:rPr lang="it-IT" dirty="0" smtClean="0"/>
              <a:t>Il capo del governo era il Doge, teoricamente eletto a vita, ma in pratica, spesso costretto a rimettere il proprio mandato a seguito di risultati insoddisfacenti del proprio governo.</a:t>
            </a:r>
          </a:p>
          <a:p>
            <a:r>
              <a:rPr lang="it-IT" dirty="0" smtClean="0"/>
              <a:t>Nei secoli Venezia divenne la capitale della Repubblica Veneta, che fu la più lunga e duratura repubblica della storia (circa 1100 anni), fu per secoli una delle maggiori potenze europee.</a:t>
            </a:r>
            <a:endParaRPr lang="it-IT" dirty="0"/>
          </a:p>
        </p:txBody>
      </p:sp>
      <p:sp>
        <p:nvSpPr>
          <p:cNvPr id="4" name="CasellaDiTesto 3"/>
          <p:cNvSpPr txBox="1"/>
          <p:nvPr/>
        </p:nvSpPr>
        <p:spPr>
          <a:xfrm>
            <a:off x="1835696" y="188640"/>
            <a:ext cx="5760640" cy="769441"/>
          </a:xfrm>
          <a:prstGeom prst="rect">
            <a:avLst/>
          </a:prstGeom>
          <a:noFill/>
        </p:spPr>
        <p:txBody>
          <a:bodyPr wrap="square" rtlCol="0">
            <a:spAutoFit/>
          </a:bodyPr>
          <a:lstStyle/>
          <a:p>
            <a:r>
              <a:rPr lang="it-IT"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lgerian" pitchFamily="82" charset="0"/>
              </a:rPr>
              <a:t>Sviluppo Politico </a:t>
            </a:r>
            <a:endParaRPr lang="it-IT" sz="4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lgerian" pitchFamily="82" charset="0"/>
            </a:endParaRPr>
          </a:p>
        </p:txBody>
      </p:sp>
      <p:pic>
        <p:nvPicPr>
          <p:cNvPr id="5" name="Immagine 4" descr="565px-Italia_1000_v2.svg.png"/>
          <p:cNvPicPr>
            <a:picLocks noChangeAspect="1"/>
          </p:cNvPicPr>
          <p:nvPr/>
        </p:nvPicPr>
        <p:blipFill>
          <a:blip r:embed="rId2" cstate="print"/>
          <a:stretch>
            <a:fillRect/>
          </a:stretch>
        </p:blipFill>
        <p:spPr>
          <a:xfrm>
            <a:off x="323528" y="1124744"/>
            <a:ext cx="3994192" cy="5733256"/>
          </a:xfrm>
          <a:prstGeom prst="rect">
            <a:avLst/>
          </a:prstGeom>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par>
                          <p:cTn id="12" fill="hold">
                            <p:stCondLst>
                              <p:cond delay="1000"/>
                            </p:stCondLst>
                            <p:childTnLst>
                              <p:par>
                                <p:cTn id="13" presetID="34" presetClass="entr" presetSubtype="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from="(-#ppt_w/2)" to="(#ppt_x)" calcmode="lin" valueType="num">
                                      <p:cBhvr>
                                        <p:cTn id="15" dur="600" fill="hold">
                                          <p:stCondLst>
                                            <p:cond delay="0"/>
                                          </p:stCondLst>
                                        </p:cTn>
                                        <p:tgtEl>
                                          <p:spTgt spid="3">
                                            <p:txEl>
                                              <p:pRg st="0" end="0"/>
                                            </p:txEl>
                                          </p:spTgt>
                                        </p:tgtEl>
                                        <p:attrNameLst>
                                          <p:attrName>ppt_x</p:attrName>
                                        </p:attrNameLst>
                                      </p:cBhvr>
                                    </p:anim>
                                    <p:anim from="0" to="-1.0" calcmode="lin" valueType="num">
                                      <p:cBhvr>
                                        <p:cTn id="16" dur="200" decel="50000" autoRev="1" fill="hold">
                                          <p:stCondLst>
                                            <p:cond delay="600"/>
                                          </p:stCondLst>
                                        </p:cTn>
                                        <p:tgtEl>
                                          <p:spTgt spid="3">
                                            <p:txEl>
                                              <p:pRg st="0" end="0"/>
                                            </p:txEl>
                                          </p:spTgt>
                                        </p:tgtEl>
                                        <p:attrNameLst>
                                          <p:attrName>xshear</p:attrName>
                                        </p:attrNameLst>
                                      </p:cBhvr>
                                    </p:anim>
                                    <p:animScale>
                                      <p:cBhvr>
                                        <p:cTn id="17" dur="200" decel="100000" autoRev="1" fill="hold">
                                          <p:stCondLst>
                                            <p:cond delay="600"/>
                                          </p:stCondLst>
                                        </p:cTn>
                                        <p:tgtEl>
                                          <p:spTgt spid="3">
                                            <p:txEl>
                                              <p:pRg st="0" end="0"/>
                                            </p:txEl>
                                          </p:spTgt>
                                        </p:tgtEl>
                                      </p:cBhvr>
                                      <p:from x="100000" y="100000"/>
                                      <p:to x="80000" y="100000"/>
                                    </p:animScale>
                                    <p:anim by="(#ppt_h/3+#ppt_w*0.1)" calcmode="lin" valueType="num">
                                      <p:cBhvr additive="sum">
                                        <p:cTn id="18" dur="200" decel="100000" autoRev="1" fill="hold">
                                          <p:stCondLst>
                                            <p:cond delay="600"/>
                                          </p:stCondLst>
                                        </p:cTn>
                                        <p:tgtEl>
                                          <p:spTgt spid="3">
                                            <p:txEl>
                                              <p:pRg st="0" end="0"/>
                                            </p:txEl>
                                          </p:spTgt>
                                        </p:tgtEl>
                                        <p:attrNameLst>
                                          <p:attrName>ppt_x</p:attrName>
                                        </p:attrNameLst>
                                      </p:cBhvr>
                                    </p:anim>
                                  </p:childTnLst>
                                </p:cTn>
                              </p:par>
                            </p:childTnLst>
                          </p:cTn>
                        </p:par>
                        <p:par>
                          <p:cTn id="19" fill="hold">
                            <p:stCondLst>
                              <p:cond delay="2000"/>
                            </p:stCondLst>
                            <p:childTnLst>
                              <p:par>
                                <p:cTn id="20" presetID="34" presetClass="entr" presetSubtype="0" fill="hold"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from="(-#ppt_w/2)" to="(#ppt_x)" calcmode="lin" valueType="num">
                                      <p:cBhvr>
                                        <p:cTn id="22" dur="600" fill="hold">
                                          <p:stCondLst>
                                            <p:cond delay="0"/>
                                          </p:stCondLst>
                                        </p:cTn>
                                        <p:tgtEl>
                                          <p:spTgt spid="3">
                                            <p:txEl>
                                              <p:pRg st="1" end="1"/>
                                            </p:txEl>
                                          </p:spTgt>
                                        </p:tgtEl>
                                        <p:attrNameLst>
                                          <p:attrName>ppt_x</p:attrName>
                                        </p:attrNameLst>
                                      </p:cBhvr>
                                    </p:anim>
                                    <p:anim from="0" to="-1.0" calcmode="lin" valueType="num">
                                      <p:cBhvr>
                                        <p:cTn id="23" dur="200" decel="50000" autoRev="1" fill="hold">
                                          <p:stCondLst>
                                            <p:cond delay="600"/>
                                          </p:stCondLst>
                                        </p:cTn>
                                        <p:tgtEl>
                                          <p:spTgt spid="3">
                                            <p:txEl>
                                              <p:pRg st="1" end="1"/>
                                            </p:txEl>
                                          </p:spTgt>
                                        </p:tgtEl>
                                        <p:attrNameLst>
                                          <p:attrName>xshear</p:attrName>
                                        </p:attrNameLst>
                                      </p:cBhvr>
                                    </p:anim>
                                    <p:animScale>
                                      <p:cBhvr>
                                        <p:cTn id="24" dur="200" decel="100000" autoRev="1" fill="hold">
                                          <p:stCondLst>
                                            <p:cond delay="600"/>
                                          </p:stCondLst>
                                        </p:cTn>
                                        <p:tgtEl>
                                          <p:spTgt spid="3">
                                            <p:txEl>
                                              <p:pRg st="1" end="1"/>
                                            </p:txEl>
                                          </p:spTgt>
                                        </p:tgtEl>
                                      </p:cBhvr>
                                      <p:from x="100000" y="100000"/>
                                      <p:to x="80000" y="100000"/>
                                    </p:animScale>
                                    <p:anim by="(#ppt_h/3+#ppt_w*0.1)" calcmode="lin" valueType="num">
                                      <p:cBhvr additive="sum">
                                        <p:cTn id="25" dur="200" decel="100000" autoRev="1" fill="hold">
                                          <p:stCondLst>
                                            <p:cond delay="600"/>
                                          </p:stCondLst>
                                        </p:cTn>
                                        <p:tgtEl>
                                          <p:spTgt spid="3">
                                            <p:txEl>
                                              <p:pRg st="1" end="1"/>
                                            </p:txEl>
                                          </p:spTgt>
                                        </p:tgtEl>
                                        <p:attrNameLst>
                                          <p:attrName>ppt_x</p:attrName>
                                        </p:attrNameLst>
                                      </p:cBhvr>
                                    </p:anim>
                                  </p:childTnLst>
                                </p:cTn>
                              </p:par>
                            </p:childTnLst>
                          </p:cTn>
                        </p:par>
                        <p:par>
                          <p:cTn id="26" fill="hold">
                            <p:stCondLst>
                              <p:cond delay="3000"/>
                            </p:stCondLst>
                            <p:childTnLst>
                              <p:par>
                                <p:cTn id="27" presetID="18" presetClass="entr" presetSubtype="12" fill="hold" nodeType="after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strips(downLeft)">
                                      <p:cBhvr>
                                        <p:cTn id="2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259632" y="1052736"/>
            <a:ext cx="6624736" cy="2585323"/>
          </a:xfrm>
          <a:prstGeom prst="rect">
            <a:avLst/>
          </a:prstGeom>
          <a:noFill/>
        </p:spPr>
        <p:txBody>
          <a:bodyPr wrap="square" rtlCol="0">
            <a:spAutoFit/>
          </a:bodyPr>
          <a:lstStyle/>
          <a:p>
            <a:pPr algn="ctr"/>
            <a:r>
              <a:rPr lang="it-IT" dirty="0" smtClean="0"/>
              <a:t>All’ epoca il maggior centro dell’ alto adriatico era Comacchio che vendeva ai veneziani il sale estratto dalle paludi. Venezia però non dipese solo da queste estrazioni ma si rafforzo anche grazie alla costruzione delle strette barche adatte a muoversi sui fondali bassi e mobili . Usate per trasportare lungo i corsi d’acqua nella pianura Padana i prodotti sbarcati dalle navi bizantine avviando i rapporti commerciali con le città più interne. Grazie anche alle imprese agricole e hai monasteri i veneziani riuscirono ad avere un economia florida per molto tempo.</a:t>
            </a:r>
            <a:endParaRPr lang="it-IT" dirty="0"/>
          </a:p>
        </p:txBody>
      </p:sp>
      <p:sp>
        <p:nvSpPr>
          <p:cNvPr id="3" name="CasellaDiTesto 2"/>
          <p:cNvSpPr txBox="1"/>
          <p:nvPr/>
        </p:nvSpPr>
        <p:spPr>
          <a:xfrm>
            <a:off x="1763688" y="260648"/>
            <a:ext cx="6912768" cy="830997"/>
          </a:xfrm>
          <a:prstGeom prst="rect">
            <a:avLst/>
          </a:prstGeom>
          <a:noFill/>
        </p:spPr>
        <p:txBody>
          <a:bodyPr wrap="square" rtlCol="0">
            <a:spAutoFit/>
          </a:bodyPr>
          <a:lstStyle/>
          <a:p>
            <a:r>
              <a:rPr lang="it-IT" sz="48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Sviluppo economico</a:t>
            </a:r>
            <a:endParaRPr lang="it-IT" sz="48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4" name="Immagine 3" descr="fondo.jpg"/>
          <p:cNvPicPr>
            <a:picLocks noChangeAspect="1"/>
          </p:cNvPicPr>
          <p:nvPr/>
        </p:nvPicPr>
        <p:blipFill>
          <a:blip r:embed="rId2" cstate="print"/>
          <a:stretch>
            <a:fillRect/>
          </a:stretch>
        </p:blipFill>
        <p:spPr>
          <a:xfrm>
            <a:off x="1259632" y="3717032"/>
            <a:ext cx="7128792" cy="2592288"/>
          </a:xfrm>
          <a:prstGeom prst="rect">
            <a:avLst/>
          </a:prstGeom>
        </p:spPr>
      </p:pic>
    </p:spTree>
  </p:cSld>
  <p:clrMapOvr>
    <a:masterClrMapping/>
  </p:clrMapOvr>
  <p:transition spd="slow">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strips(downLeft)">
                                      <p:cBhvr>
                                        <p:cTn id="11" dur="500"/>
                                        <p:tgtEl>
                                          <p:spTgt spid="2">
                                            <p:txEl>
                                              <p:pRg st="0" end="0"/>
                                            </p:txEl>
                                          </p:spTgt>
                                        </p:tgtEl>
                                      </p:cBhvr>
                                    </p:animEffect>
                                  </p:childTnLst>
                                </p:cTn>
                              </p:par>
                            </p:childTnLst>
                          </p:cTn>
                        </p:par>
                        <p:par>
                          <p:cTn id="12" fill="hold">
                            <p:stCondLst>
                              <p:cond delay="1000"/>
                            </p:stCondLst>
                            <p:childTnLst>
                              <p:par>
                                <p:cTn id="13" presetID="8"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amond(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059832" y="2276872"/>
            <a:ext cx="6552728" cy="1200329"/>
          </a:xfrm>
          <a:prstGeom prst="rect">
            <a:avLst/>
          </a:prstGeom>
          <a:noFill/>
        </p:spPr>
        <p:txBody>
          <a:bodyPr wrap="square" rtlCol="0">
            <a:spAutoFit/>
          </a:bodyPr>
          <a:lstStyle/>
          <a:p>
            <a:r>
              <a:rPr lang="it-IT" dirty="0" smtClean="0">
                <a:ln w="10160">
                  <a:solidFill>
                    <a:schemeClr val="accent1"/>
                  </a:solidFill>
                  <a:prstDash val="solid"/>
                </a:ln>
                <a:solidFill>
                  <a:srgbClr val="FFFFFF"/>
                </a:solidFill>
                <a:effectLst>
                  <a:outerShdw blurRad="38100" dist="32000" dir="5400000" algn="tl">
                    <a:srgbClr val="000000">
                      <a:alpha val="30000"/>
                    </a:srgbClr>
                  </a:outerShdw>
                </a:effectLst>
              </a:rPr>
              <a:t>…</a:t>
            </a:r>
            <a:r>
              <a:rPr lang="it-IT" sz="7200" dirty="0" smtClean="0">
                <a:ln w="10160">
                  <a:solidFill>
                    <a:schemeClr val="accent1"/>
                  </a:solidFill>
                  <a:prstDash val="solid"/>
                </a:ln>
                <a:solidFill>
                  <a:srgbClr val="FFFFFF"/>
                </a:solidFill>
                <a:effectLst>
                  <a:outerShdw blurRad="38100" dist="32000" dir="5400000" algn="tl">
                    <a:srgbClr val="000000">
                      <a:alpha val="30000"/>
                    </a:srgbClr>
                  </a:outerShdw>
                </a:effectLst>
              </a:rPr>
              <a:t>FINE</a:t>
            </a:r>
            <a:r>
              <a:rPr lang="it-IT" dirty="0" smtClean="0">
                <a:ln w="10160">
                  <a:solidFill>
                    <a:schemeClr val="accent1"/>
                  </a:solidFill>
                  <a:prstDash val="solid"/>
                </a:ln>
                <a:solidFill>
                  <a:srgbClr val="FFFFFF"/>
                </a:solidFill>
                <a:effectLst>
                  <a:outerShdw blurRad="38100" dist="32000" dir="5400000" algn="tl">
                    <a:srgbClr val="000000">
                      <a:alpha val="30000"/>
                    </a:srgbClr>
                  </a:outerShdw>
                </a:effectLst>
              </a:rPr>
              <a:t>…</a:t>
            </a:r>
            <a:endParaRPr lang="it-IT"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Tree>
  </p:cSld>
  <p:clrMapOvr>
    <a:masterClrMapping/>
  </p:clrMapOvr>
  <p:transition spd="slow" advClick="0">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fill="hold" nodeType="withEffect">
                                  <p:stCondLst>
                                    <p:cond delay="0"/>
                                  </p:stCondLst>
                                  <p:childTnLst>
                                    <p:anim calcmode="lin" valueType="num">
                                      <p:cBhvr>
                                        <p:cTn id="6" dur="5000"/>
                                        <p:tgtEl>
                                          <p:spTgt spid="2">
                                            <p:txEl>
                                              <p:pRg st="0" end="0"/>
                                            </p:txEl>
                                          </p:spTgt>
                                        </p:tgtEl>
                                        <p:attrNameLst>
                                          <p:attrName>ppt_x</p:attrName>
                                        </p:attrNameLst>
                                      </p:cBhvr>
                                      <p:tavLst>
                                        <p:tav tm="0">
                                          <p:val>
                                            <p:strVal val="ppt_x"/>
                                          </p:val>
                                        </p:tav>
                                        <p:tav tm="100000">
                                          <p:val>
                                            <p:strVal val="ppt_x"/>
                                          </p:val>
                                        </p:tav>
                                      </p:tavLst>
                                    </p:anim>
                                    <p:anim calcmode="lin" valueType="num">
                                      <p:cBhvr>
                                        <p:cTn id="7" dur="5000"/>
                                        <p:tgtEl>
                                          <p:spTgt spid="2">
                                            <p:txEl>
                                              <p:pRg st="0" end="0"/>
                                            </p:txEl>
                                          </p:spTgt>
                                        </p:tgtEl>
                                        <p:attrNameLst>
                                          <p:attrName>ppt_y</p:attrName>
                                        </p:attrNameLst>
                                      </p:cBhvr>
                                      <p:tavLst>
                                        <p:tav tm="0">
                                          <p:val>
                                            <p:strVal val="ppt_y-1"/>
                                          </p:val>
                                        </p:tav>
                                        <p:tav tm="100000">
                                          <p:val>
                                            <p:strVal val="ppt_y+1"/>
                                          </p:val>
                                        </p:tav>
                                      </p:tavLst>
                                    </p:anim>
                                    <p:set>
                                      <p:cBhvr>
                                        <p:cTn id="8" dur="1" fill="hold">
                                          <p:stCondLst>
                                            <p:cond delay="49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nozio">
  <a:themeElements>
    <a:clrScheme name="Equinozi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Equinozi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nozi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173</TotalTime>
  <Words>188</Words>
  <Application>Microsoft Office PowerPoint</Application>
  <PresentationFormat>Presentazione su schermo (4:3)</PresentationFormat>
  <Paragraphs>22</Paragraphs>
  <Slides>7</Slides>
  <Notes>0</Notes>
  <HiddenSlides>0</HiddenSlides>
  <MMClips>0</MMClips>
  <ScaleCrop>false</ScaleCrop>
  <HeadingPairs>
    <vt:vector size="4" baseType="variant">
      <vt:variant>
        <vt:lpstr>Tema</vt:lpstr>
      </vt:variant>
      <vt:variant>
        <vt:i4>1</vt:i4>
      </vt:variant>
      <vt:variant>
        <vt:lpstr>Titoli diapositive</vt:lpstr>
      </vt:variant>
      <vt:variant>
        <vt:i4>7</vt:i4>
      </vt:variant>
    </vt:vector>
  </HeadingPairs>
  <TitlesOfParts>
    <vt:vector size="8" baseType="lpstr">
      <vt:lpstr>Equinozio</vt:lpstr>
      <vt:lpstr>Nascita e sviluppo di  Venezia</vt:lpstr>
      <vt:lpstr>Diapositiva 2</vt:lpstr>
      <vt:lpstr>Diapositiva 3</vt:lpstr>
      <vt:lpstr>Diapositiva 4</vt:lpstr>
      <vt:lpstr>Diapositiva 5</vt:lpstr>
      <vt:lpstr>Diapositiva 6</vt:lpstr>
      <vt:lpstr>Diapositiva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Nascita e sviluppo di  Venezia</dc:title>
  <dc:creator>Vincenzo</dc:creator>
  <cp:lastModifiedBy>Vincenzo</cp:lastModifiedBy>
  <cp:revision>33</cp:revision>
  <dcterms:created xsi:type="dcterms:W3CDTF">2015-05-21T14:41:47Z</dcterms:created>
  <dcterms:modified xsi:type="dcterms:W3CDTF">2015-05-21T17:40:49Z</dcterms:modified>
</cp:coreProperties>
</file>